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7"/>
  </p:notesMasterIdLst>
  <p:sldIdLst>
    <p:sldId id="435" r:id="rId2"/>
    <p:sldId id="396" r:id="rId3"/>
    <p:sldId id="405" r:id="rId4"/>
    <p:sldId id="410" r:id="rId5"/>
    <p:sldId id="406" r:id="rId6"/>
    <p:sldId id="407" r:id="rId7"/>
    <p:sldId id="409" r:id="rId8"/>
    <p:sldId id="411" r:id="rId9"/>
    <p:sldId id="412" r:id="rId10"/>
    <p:sldId id="413" r:id="rId11"/>
    <p:sldId id="414" r:id="rId12"/>
    <p:sldId id="415" r:id="rId13"/>
    <p:sldId id="434" r:id="rId14"/>
    <p:sldId id="417" r:id="rId15"/>
    <p:sldId id="416" r:id="rId16"/>
    <p:sldId id="419" r:id="rId17"/>
    <p:sldId id="420" r:id="rId18"/>
    <p:sldId id="422" r:id="rId19"/>
    <p:sldId id="432" r:id="rId20"/>
    <p:sldId id="423" r:id="rId21"/>
    <p:sldId id="430" r:id="rId22"/>
    <p:sldId id="431" r:id="rId23"/>
    <p:sldId id="421" r:id="rId24"/>
    <p:sldId id="433" r:id="rId25"/>
    <p:sldId id="429" r:id="rId26"/>
  </p:sldIdLst>
  <p:sldSz cx="9144000" cy="5143500" type="screen16x9"/>
  <p:notesSz cx="6858000" cy="9144000"/>
  <p:embeddedFontLst>
    <p:embeddedFont>
      <p:font typeface="Roboto" panose="020B0604020202020204" charset="0"/>
      <p:regular r:id="rId28"/>
      <p:bold r:id="rId29"/>
      <p:italic r:id="rId30"/>
      <p:boldItalic r:id="rId31"/>
    </p:embeddedFont>
    <p:embeddedFont>
      <p:font typeface="Mistral" panose="03090702030407020403" pitchFamily="66" charset="0"/>
      <p:regular r:id="rId32"/>
    </p:embeddedFont>
    <p:embeddedFont>
      <p:font typeface="Candara" panose="020E0502030303020204" pitchFamily="3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6B04"/>
    <a:srgbClr val="CC9B00"/>
    <a:srgbClr val="FF51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D44F8E4-24D3-4C8E-AC5C-7B63192FA974}">
  <a:tblStyle styleId="{BD44F8E4-24D3-4C8E-AC5C-7B63192FA9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58" d="100"/>
          <a:sy n="158" d="100"/>
        </p:scale>
        <p:origin x="-78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772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3895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4115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2423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4101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2763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3418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8127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3250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26440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853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5112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0622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1768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8428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898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064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5707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784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880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8282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8397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635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1715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4035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92918" y="374650"/>
            <a:ext cx="8079600" cy="12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507492" y="1508760"/>
            <a:ext cx="8065500" cy="28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 "/>
              <a:defRPr sz="15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514350" y="4809335"/>
            <a:ext cx="30861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514350" y="4916023"/>
            <a:ext cx="37719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572944" y="4407309"/>
            <a:ext cx="21948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7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7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7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7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7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7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7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7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92918" y="374650"/>
            <a:ext cx="8079600" cy="12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507492" y="1498600"/>
            <a:ext cx="3497700" cy="28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 "/>
              <a:defRPr sz="15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2"/>
          </p:nvPr>
        </p:nvSpPr>
        <p:spPr>
          <a:xfrm>
            <a:off x="4508498" y="1498600"/>
            <a:ext cx="3497700" cy="28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 "/>
              <a:defRPr sz="15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514350" y="4809335"/>
            <a:ext cx="30861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514350" y="4916023"/>
            <a:ext cx="37719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6572944" y="4407309"/>
            <a:ext cx="21948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492918" y="374650"/>
            <a:ext cx="8079600" cy="12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507492" y="1530350"/>
            <a:ext cx="3497700" cy="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L="457200" marR="0" lvl="0" indent="-2286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  <a:defRPr sz="1400" b="1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2"/>
          </p:nvPr>
        </p:nvSpPr>
        <p:spPr>
          <a:xfrm>
            <a:off x="507492" y="2064813"/>
            <a:ext cx="34977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 "/>
              <a:defRPr sz="15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3"/>
          </p:nvPr>
        </p:nvSpPr>
        <p:spPr>
          <a:xfrm>
            <a:off x="4505706" y="1528826"/>
            <a:ext cx="34977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L="457200" marR="0" lvl="0" indent="-2286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  <a:defRPr sz="1400" b="1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4"/>
          </p:nvPr>
        </p:nvSpPr>
        <p:spPr>
          <a:xfrm>
            <a:off x="4505706" y="2063243"/>
            <a:ext cx="34977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 "/>
              <a:defRPr sz="15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xfrm>
            <a:off x="514350" y="4809335"/>
            <a:ext cx="30861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>
            <a:off x="514350" y="4916023"/>
            <a:ext cx="37719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6572944" y="4407309"/>
            <a:ext cx="21948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492918" y="374650"/>
            <a:ext cx="8079600" cy="12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514350" y="4809335"/>
            <a:ext cx="30861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514350" y="4916023"/>
            <a:ext cx="37719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6572944" y="4407309"/>
            <a:ext cx="21948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6196053" y="406711"/>
            <a:ext cx="2537400" cy="14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  <a:defRPr sz="3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571500" y="571500"/>
            <a:ext cx="4572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810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 "/>
              <a:defRPr sz="2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 "/>
              <a:defRPr sz="15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 "/>
              <a:defRPr sz="15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 "/>
              <a:defRPr sz="15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 "/>
              <a:defRPr sz="15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 "/>
              <a:defRPr sz="15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 "/>
              <a:defRPr sz="15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2"/>
          </p:nvPr>
        </p:nvSpPr>
        <p:spPr>
          <a:xfrm>
            <a:off x="6206987" y="1883860"/>
            <a:ext cx="2548800" cy="23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514350" y="4809335"/>
            <a:ext cx="30861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514350" y="4916023"/>
            <a:ext cx="37719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6572944" y="4407309"/>
            <a:ext cx="21948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7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77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77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77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77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77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77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77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77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bg>
      <p:bgPr>
        <a:solidFill>
          <a:schemeClr val="accen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86918" y="4064000"/>
            <a:ext cx="80856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3998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507492" y="4432301"/>
            <a:ext cx="69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514350" y="4809335"/>
            <a:ext cx="30861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514350" y="4916023"/>
            <a:ext cx="37719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6572944" y="4407309"/>
            <a:ext cx="21948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7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77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77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77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77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77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77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77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77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492918" y="374650"/>
            <a:ext cx="8079600" cy="12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 rot="5400000">
            <a:off x="3127636" y="-1111590"/>
            <a:ext cx="2824800" cy="80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 "/>
              <a:defRPr sz="15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dt" idx="10"/>
          </p:nvPr>
        </p:nvSpPr>
        <p:spPr>
          <a:xfrm>
            <a:off x="514350" y="4809335"/>
            <a:ext cx="30861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ftr" idx="11"/>
          </p:nvPr>
        </p:nvSpPr>
        <p:spPr>
          <a:xfrm>
            <a:off x="514350" y="4916023"/>
            <a:ext cx="37719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6572944" y="4407309"/>
            <a:ext cx="21948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 rot="5400000">
            <a:off x="5743538" y="1335994"/>
            <a:ext cx="36006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 rot="5400000">
            <a:off x="1453819" y="-339469"/>
            <a:ext cx="40503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 "/>
              <a:defRPr sz="15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dt" idx="10"/>
          </p:nvPr>
        </p:nvSpPr>
        <p:spPr>
          <a:xfrm>
            <a:off x="514350" y="4809335"/>
            <a:ext cx="30861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ftr" idx="11"/>
          </p:nvPr>
        </p:nvSpPr>
        <p:spPr>
          <a:xfrm>
            <a:off x="514350" y="4916023"/>
            <a:ext cx="37719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6572944" y="4407309"/>
            <a:ext cx="21948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77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142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92918" y="374650"/>
            <a:ext cx="8079600" cy="12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507492" y="1508760"/>
            <a:ext cx="8065500" cy="28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 "/>
              <a:defRPr sz="15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 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514350" y="4809335"/>
            <a:ext cx="30861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514350" y="4916023"/>
            <a:ext cx="37719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72944" y="4407309"/>
            <a:ext cx="21948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7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7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7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7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7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7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7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7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11.jpeg"/><Relationship Id="rId7" Type="http://schemas.openxmlformats.org/officeDocument/2006/relationships/image" Target="../media/image28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microsoft.com/office/2007/relationships/hdphoto" Target="../media/hdphoto1.wdp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18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cloclo38.datacloudmail.ru/weblink/view/D8wv/fHASxin35?etag=BA36588BBC42225C4A296D18C55132FDE1B1F20C&amp;key=27ef18e133cd36b98c6be47e67d0cb0e4c1ec7d5">
            <a:extLst>
              <a:ext uri="{FF2B5EF4-FFF2-40B4-BE49-F238E27FC236}">
                <a16:creationId xmlns:a16="http://schemas.microsoft.com/office/drawing/2014/main" xmlns="" id="{05B0C540-7BA3-4FAB-A0B6-92331F35A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381" y="1194532"/>
            <a:ext cx="4276725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1" name="Shape 161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Shape 162"/>
          <p:cNvSpPr txBox="1"/>
          <p:nvPr/>
        </p:nvSpPr>
        <p:spPr>
          <a:xfrm>
            <a:off x="7369124" y="4620900"/>
            <a:ext cx="1341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436970" y="507776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Бизнес процессы</a:t>
            </a:r>
            <a:endParaRPr sz="3300" b="1" dirty="0"/>
          </a:p>
        </p:txBody>
      </p:sp>
      <p:sp>
        <p:nvSpPr>
          <p:cNvPr id="12" name="Shape 160">
            <a:extLst>
              <a:ext uri="{FF2B5EF4-FFF2-40B4-BE49-F238E27FC236}">
                <a16:creationId xmlns:a16="http://schemas.microsoft.com/office/drawing/2014/main" xmlns="" id="{FF5F7328-6015-45AE-827E-6BE8273D46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8074" y="1262700"/>
            <a:ext cx="4038201" cy="26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indent="-3556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Около </a:t>
            </a: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20</a:t>
            </a: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бизнес процессов</a:t>
            </a:r>
          </a:p>
          <a:p>
            <a:pPr lvl="0" indent="-3556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Только </a:t>
            </a: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нужные</a:t>
            </a: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для магазина бизнес-процессы </a:t>
            </a:r>
          </a:p>
          <a:p>
            <a:pPr marL="101600" lvl="0" indent="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None/>
            </a:pPr>
            <a:endParaRPr lang="ru-RU"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indent="-3556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Font typeface="Roboto"/>
              <a:buChar char="●"/>
            </a:pPr>
            <a:endParaRPr lang="ru-RU"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indent="-3556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Font typeface="Roboto"/>
              <a:buChar char="●"/>
            </a:pPr>
            <a:endParaRPr lang="ru-RU"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377616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hape 161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Shape 162"/>
          <p:cNvSpPr txBox="1"/>
          <p:nvPr/>
        </p:nvSpPr>
        <p:spPr>
          <a:xfrm>
            <a:off x="7369124" y="4620900"/>
            <a:ext cx="1341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436970" y="507776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Бизнес процессы</a:t>
            </a:r>
            <a:endParaRPr sz="3300" b="1" dirty="0"/>
          </a:p>
        </p:txBody>
      </p:sp>
      <p:sp>
        <p:nvSpPr>
          <p:cNvPr id="12" name="Shape 160">
            <a:extLst>
              <a:ext uri="{FF2B5EF4-FFF2-40B4-BE49-F238E27FC236}">
                <a16:creationId xmlns:a16="http://schemas.microsoft.com/office/drawing/2014/main" xmlns="" id="{FF5F7328-6015-45AE-827E-6BE8273D46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8073" y="1262700"/>
            <a:ext cx="6195615" cy="26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indent="-3556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Типовое решение подойдет для </a:t>
            </a: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большинства</a:t>
            </a: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розничных</a:t>
            </a: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точек</a:t>
            </a:r>
          </a:p>
          <a:p>
            <a:pPr lvl="0" indent="-3556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Можно </a:t>
            </a: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создавать</a:t>
            </a: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свои бизнес процессы</a:t>
            </a:r>
          </a:p>
          <a:p>
            <a:pPr lvl="0" indent="-3556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Font typeface="Roboto"/>
              <a:buChar char="●"/>
            </a:pPr>
            <a:endParaRPr lang="ru-RU"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indent="-3556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Font typeface="Roboto"/>
              <a:buChar char="●"/>
            </a:pPr>
            <a:endParaRPr lang="ru-RU"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2448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hape 161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Shape 162"/>
          <p:cNvSpPr txBox="1"/>
          <p:nvPr/>
        </p:nvSpPr>
        <p:spPr>
          <a:xfrm>
            <a:off x="7369124" y="4620900"/>
            <a:ext cx="1341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ÐÐ°ÑÑÐ¸Ð½ÐºÐ¸ Ð¿Ð¾ Ð·Ð°Ð¿ÑÐ¾ÑÑ 1Ñ ÑÐ¾Ð·Ð½Ð¸ÑÐ° 2.2">
            <a:extLst>
              <a:ext uri="{FF2B5EF4-FFF2-40B4-BE49-F238E27FC236}">
                <a16:creationId xmlns:a16="http://schemas.microsoft.com/office/drawing/2014/main" xmlns="" id="{12A59B9B-EA34-414F-95B8-36315D9C6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877" y="978779"/>
            <a:ext cx="1114059" cy="111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ÐÐ°ÑÑÐ¸Ð½ÐºÐ¸ Ð¿Ð¾ Ð·Ð°Ð¿ÑÐ¾ÑÑ ÑÑÑÐ¸Ñ-Ð¼">
            <a:extLst>
              <a:ext uri="{FF2B5EF4-FFF2-40B4-BE49-F238E27FC236}">
                <a16:creationId xmlns:a16="http://schemas.microsoft.com/office/drawing/2014/main" xmlns="" id="{E6B35847-0F24-4F14-8134-6C04C3282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433" y="1044564"/>
            <a:ext cx="1216479" cy="91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EB5891C-742E-48D0-A42B-2EE66CD4D1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352" y="3059800"/>
            <a:ext cx="1778572" cy="464286"/>
          </a:xfrm>
          <a:prstGeom prst="rect">
            <a:avLst/>
          </a:prstGeom>
        </p:spPr>
      </p:pic>
      <p:sp>
        <p:nvSpPr>
          <p:cNvPr id="17" name="Shape 160">
            <a:extLst>
              <a:ext uri="{FF2B5EF4-FFF2-40B4-BE49-F238E27FC236}">
                <a16:creationId xmlns:a16="http://schemas.microsoft.com/office/drawing/2014/main" xmlns="" id="{A84AE038-6FA4-4418-B0A7-C446676C9DFB}"/>
              </a:ext>
            </a:extLst>
          </p:cNvPr>
          <p:cNvSpPr txBox="1">
            <a:spLocks/>
          </p:cNvSpPr>
          <p:nvPr/>
        </p:nvSpPr>
        <p:spPr>
          <a:xfrm>
            <a:off x="448075" y="1262700"/>
            <a:ext cx="4445394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8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8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■"/>
              <a:defRPr sz="15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8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8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8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8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8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85000"/>
              </a:lnSpc>
              <a:spcBef>
                <a:spcPts val="1600"/>
              </a:spcBef>
              <a:spcAft>
                <a:spcPts val="1600"/>
              </a:spcAft>
              <a:buClr>
                <a:srgbClr val="262626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buFont typeface="Arial"/>
              <a:buNone/>
            </a:pPr>
            <a:endParaRPr lang="ru-RU"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Более </a:t>
            </a: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20</a:t>
            </a: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поддерживаемых конфигураций</a:t>
            </a:r>
          </a:p>
          <a:p>
            <a:pPr indent="-3556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Постоянные </a:t>
            </a: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добавления</a:t>
            </a: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новых в поддержку</a:t>
            </a:r>
          </a:p>
          <a:p>
            <a:pPr indent="-3556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Своевременные </a:t>
            </a: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обновления</a:t>
            </a:r>
          </a:p>
          <a:p>
            <a:pPr marL="0" indent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Font typeface="Arial"/>
              <a:buNone/>
            </a:pPr>
            <a:endParaRPr lang="ru-RU"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" name="Shape 164">
            <a:extLst>
              <a:ext uri="{FF2B5EF4-FFF2-40B4-BE49-F238E27FC236}">
                <a16:creationId xmlns:a16="http://schemas.microsoft.com/office/drawing/2014/main" xmlns="" id="{5A5376CD-4F84-4E1C-9074-F472C9CD21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6970" y="507776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Интеграция с 1С</a:t>
            </a:r>
            <a:endParaRPr sz="3300" b="1" dirty="0"/>
          </a:p>
        </p:txBody>
      </p:sp>
    </p:spTree>
    <p:extLst>
      <p:ext uri="{BB962C8B-B14F-4D97-AF65-F5344CB8AC3E}">
        <p14:creationId xmlns:p14="http://schemas.microsoft.com/office/powerpoint/2010/main" val="4082032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ÐÐ°ÑÑÐ¸Ð½ÐºÐ¸ Ð¿Ð¾ Ð·Ð°Ð¿ÑÐ¾ÑÑ 1Ñ ÑÐ°ÑÑÑ">
            <a:extLst>
              <a:ext uri="{FF2B5EF4-FFF2-40B4-BE49-F238E27FC236}">
                <a16:creationId xmlns:a16="http://schemas.microsoft.com/office/drawing/2014/main" xmlns="" id="{232276A6-596D-497A-8DA0-5FCFEA8EA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04" y="231346"/>
            <a:ext cx="4729163" cy="100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1" name="Shape 161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Shape 162"/>
          <p:cNvSpPr txBox="1"/>
          <p:nvPr/>
        </p:nvSpPr>
        <p:spPr>
          <a:xfrm>
            <a:off x="7369124" y="4620900"/>
            <a:ext cx="1341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60">
            <a:extLst>
              <a:ext uri="{FF2B5EF4-FFF2-40B4-BE49-F238E27FC236}">
                <a16:creationId xmlns:a16="http://schemas.microsoft.com/office/drawing/2014/main" xmlns="" id="{A84AE038-6FA4-4418-B0A7-C446676C9DFB}"/>
              </a:ext>
            </a:extLst>
          </p:cNvPr>
          <p:cNvSpPr txBox="1">
            <a:spLocks/>
          </p:cNvSpPr>
          <p:nvPr/>
        </p:nvSpPr>
        <p:spPr>
          <a:xfrm>
            <a:off x="436970" y="1670903"/>
            <a:ext cx="5566963" cy="2037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8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8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■"/>
              <a:defRPr sz="15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8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8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8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8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8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85000"/>
              </a:lnSpc>
              <a:spcBef>
                <a:spcPts val="1600"/>
              </a:spcBef>
              <a:spcAft>
                <a:spcPts val="1600"/>
              </a:spcAft>
              <a:buClr>
                <a:srgbClr val="262626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3556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1С: Общепит</a:t>
            </a:r>
          </a:p>
          <a:p>
            <a:pPr indent="-3556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1С-Рарус: Управление рестораном </a:t>
            </a:r>
          </a:p>
          <a:p>
            <a:pPr indent="-3556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1С-Рарус: Комбинат питания </a:t>
            </a:r>
          </a:p>
          <a:p>
            <a:pPr marL="0" indent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Font typeface="Arial"/>
              <a:buNone/>
            </a:pPr>
            <a:endParaRPr lang="ru-RU"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" name="Shape 164">
            <a:extLst>
              <a:ext uri="{FF2B5EF4-FFF2-40B4-BE49-F238E27FC236}">
                <a16:creationId xmlns:a16="http://schemas.microsoft.com/office/drawing/2014/main" xmlns="" id="{5A5376CD-4F84-4E1C-9074-F472C9CD21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6970" y="507776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Интеграция от </a:t>
            </a:r>
            <a:endParaRPr sz="3300" b="1" dirty="0"/>
          </a:p>
        </p:txBody>
      </p:sp>
      <p:pic>
        <p:nvPicPr>
          <p:cNvPr id="19462" name="Picture 6" descr="ÐÐ°ÑÑÐ¸Ð½ÐºÐ¸ Ð¿Ð¾ Ð·Ð°Ð¿ÑÐ¾ÑÑ 1Ñ ÑÐ°ÑÑÑ">
            <a:extLst>
              <a:ext uri="{FF2B5EF4-FFF2-40B4-BE49-F238E27FC236}">
                <a16:creationId xmlns:a16="http://schemas.microsoft.com/office/drawing/2014/main" xmlns="" id="{1C22A8DF-63E2-4858-A2BA-F3E926B2D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144009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057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hape 161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Shape 162"/>
          <p:cNvSpPr txBox="1"/>
          <p:nvPr/>
        </p:nvSpPr>
        <p:spPr>
          <a:xfrm>
            <a:off x="7369124" y="4620900"/>
            <a:ext cx="1341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60">
            <a:extLst>
              <a:ext uri="{FF2B5EF4-FFF2-40B4-BE49-F238E27FC236}">
                <a16:creationId xmlns:a16="http://schemas.microsoft.com/office/drawing/2014/main" xmlns="" id="{FF5F7328-6015-45AE-827E-6BE8273D46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8074" y="1262700"/>
            <a:ext cx="5538389" cy="26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Около </a:t>
            </a: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200</a:t>
            </a: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поддерживаемых устройств </a:t>
            </a:r>
            <a:r>
              <a:rPr lang="en-US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Windows </a:t>
            </a: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 </a:t>
            </a:r>
            <a:r>
              <a:rPr lang="en-US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Android</a:t>
            </a:r>
            <a:endParaRPr lang="ru-RU"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Совместная работа на разных </a:t>
            </a: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ОС</a:t>
            </a:r>
            <a:r>
              <a:rPr lang="en-US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ТСД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Надежность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Shape 164">
            <a:extLst>
              <a:ext uri="{FF2B5EF4-FFF2-40B4-BE49-F238E27FC236}">
                <a16:creationId xmlns:a16="http://schemas.microsoft.com/office/drawing/2014/main" xmlns="" id="{F56EF0CB-0D11-4C25-A552-62D40C9D47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6970" y="507776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Поддержка ТСД</a:t>
            </a:r>
            <a:endParaRPr sz="3300" b="1" dirty="0"/>
          </a:p>
        </p:txBody>
      </p:sp>
    </p:spTree>
    <p:extLst>
      <p:ext uri="{BB962C8B-B14F-4D97-AF65-F5344CB8AC3E}">
        <p14:creationId xmlns:p14="http://schemas.microsoft.com/office/powerpoint/2010/main" val="1239568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hape 161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Shape 162"/>
          <p:cNvSpPr txBox="1"/>
          <p:nvPr/>
        </p:nvSpPr>
        <p:spPr>
          <a:xfrm>
            <a:off x="7369124" y="4620900"/>
            <a:ext cx="1341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60">
            <a:extLst>
              <a:ext uri="{FF2B5EF4-FFF2-40B4-BE49-F238E27FC236}">
                <a16:creationId xmlns:a16="http://schemas.microsoft.com/office/drawing/2014/main" xmlns="" id="{FF5F7328-6015-45AE-827E-6BE8273D46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8075" y="1262700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ТСД поддерживают различные типы обмена</a:t>
            </a:r>
          </a:p>
          <a:p>
            <a:pPr marL="101600" lvl="0" indent="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" name="Picture 4" descr="https://timesofislamabad.com/digital_images/large/2017-01-17/3g-4g-mobile-broadband-numbers-in-pakistan-rises-drastically-1513927721-5240.jpg">
            <a:extLst>
              <a:ext uri="{FF2B5EF4-FFF2-40B4-BE49-F238E27FC236}">
                <a16:creationId xmlns:a16="http://schemas.microsoft.com/office/drawing/2014/main" xmlns="" id="{6E5FD3AE-7F4C-40AF-B25A-053677490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18" y="2435689"/>
            <a:ext cx="2170230" cy="162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chornomorsk.info/wp-content/uploads/2015/09/wifi.png">
            <a:extLst>
              <a:ext uri="{FF2B5EF4-FFF2-40B4-BE49-F238E27FC236}">
                <a16:creationId xmlns:a16="http://schemas.microsoft.com/office/drawing/2014/main" xmlns="" id="{9EA02E8F-BCC9-4425-A2CB-74AABD305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77" y="2493670"/>
            <a:ext cx="2175118" cy="151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brain.com.ua/static/images/prod_img/8/3/U0210383_big.jpg">
            <a:extLst>
              <a:ext uri="{FF2B5EF4-FFF2-40B4-BE49-F238E27FC236}">
                <a16:creationId xmlns:a16="http://schemas.microsoft.com/office/drawing/2014/main" xmlns="" id="{B48072E3-7B7B-4008-811B-DFC3CED97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224" y="2164945"/>
            <a:ext cx="2169158" cy="216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164">
            <a:extLst>
              <a:ext uri="{FF2B5EF4-FFF2-40B4-BE49-F238E27FC236}">
                <a16:creationId xmlns:a16="http://schemas.microsoft.com/office/drawing/2014/main" xmlns="" id="{E163B130-83FC-4747-BE2C-FF0779673B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6970" y="507776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Обмен с ТСД</a:t>
            </a:r>
            <a:endParaRPr sz="3300" b="1" dirty="0"/>
          </a:p>
        </p:txBody>
      </p:sp>
    </p:spTree>
    <p:extLst>
      <p:ext uri="{BB962C8B-B14F-4D97-AF65-F5344CB8AC3E}">
        <p14:creationId xmlns:p14="http://schemas.microsoft.com/office/powerpoint/2010/main" val="4176242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Стрелка: вправо с вырезом 33">
            <a:extLst>
              <a:ext uri="{FF2B5EF4-FFF2-40B4-BE49-F238E27FC236}">
                <a16:creationId xmlns:a16="http://schemas.microsoft.com/office/drawing/2014/main" xmlns="" id="{B5CBE1A9-87F3-45C1-B9CD-6AB3FF16C10A}"/>
              </a:ext>
            </a:extLst>
          </p:cNvPr>
          <p:cNvSpPr/>
          <p:nvPr/>
        </p:nvSpPr>
        <p:spPr>
          <a:xfrm rot="5400000">
            <a:off x="7612251" y="1496244"/>
            <a:ext cx="1370850" cy="350044"/>
          </a:xfrm>
          <a:prstGeom prst="notchedRightArrow">
            <a:avLst/>
          </a:prstGeom>
          <a:solidFill>
            <a:srgbClr val="FF5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Результат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AD7362FA-DADC-4D76-9EDB-5A4705A22BCC}"/>
              </a:ext>
            </a:extLst>
          </p:cNvPr>
          <p:cNvGrpSpPr/>
          <p:nvPr/>
        </p:nvGrpSpPr>
        <p:grpSpPr>
          <a:xfrm>
            <a:off x="7777185" y="2356690"/>
            <a:ext cx="1038815" cy="2596876"/>
            <a:chOff x="4585067" y="0"/>
            <a:chExt cx="1714500" cy="4329114"/>
          </a:xfrm>
        </p:grpSpPr>
        <p:pic>
          <p:nvPicPr>
            <p:cNvPr id="28" name="Picture 2" descr="ÐÐ°ÑÑÐ¸Ð½ÐºÐ¸ Ð¿Ð¾ Ð·Ð°Ð¿ÑÐ¾ÑÑ Ð¢Ð¡Ð">
              <a:extLst>
                <a:ext uri="{FF2B5EF4-FFF2-40B4-BE49-F238E27FC236}">
                  <a16:creationId xmlns:a16="http://schemas.microsoft.com/office/drawing/2014/main" xmlns="" id="{9575A64B-77CE-4727-9015-FB308E2994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98" t="10001" r="23765" b="5833"/>
            <a:stretch/>
          </p:blipFill>
          <p:spPr bwMode="auto">
            <a:xfrm>
              <a:off x="4585067" y="0"/>
              <a:ext cx="1714500" cy="4329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0" name="Picture 8" descr="ÐÐ°ÑÑÐ¸Ð½ÐºÐ¸ Ð¿Ð¾ Ð·Ð°Ð¿ÑÐ¾ÑÑ Ð²Ð²Ð¾Ð´ ÐºÐ¾Ð»Ð¸ÑÐµÑÑÐ²Ð° ÐÐ°Ð³Ð°Ð·Ð¸Ð½ 15">
              <a:extLst>
                <a:ext uri="{FF2B5EF4-FFF2-40B4-BE49-F238E27FC236}">
                  <a16:creationId xmlns:a16="http://schemas.microsoft.com/office/drawing/2014/main" xmlns="" id="{80CCF817-6AE2-4575-BD4D-034C4E3A49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706"/>
            <a:stretch/>
          </p:blipFill>
          <p:spPr bwMode="auto">
            <a:xfrm>
              <a:off x="4808704" y="629524"/>
              <a:ext cx="1267225" cy="1805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61" name="Shape 161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Shape 162"/>
          <p:cNvSpPr txBox="1"/>
          <p:nvPr/>
        </p:nvSpPr>
        <p:spPr>
          <a:xfrm>
            <a:off x="7369124" y="4620900"/>
            <a:ext cx="1341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60">
            <a:extLst>
              <a:ext uri="{FF2B5EF4-FFF2-40B4-BE49-F238E27FC236}">
                <a16:creationId xmlns:a16="http://schemas.microsoft.com/office/drawing/2014/main" xmlns="" id="{FF5F7328-6015-45AE-827E-6BE8273D46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8075" y="1262700"/>
            <a:ext cx="3301418" cy="26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556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Гибридные </a:t>
            </a:r>
            <a:r>
              <a:rPr lang="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HYDB™</a:t>
            </a: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справочники</a:t>
            </a:r>
          </a:p>
          <a:p>
            <a:pPr marL="101600" lvl="0" indent="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" name="Shape 164">
            <a:extLst>
              <a:ext uri="{FF2B5EF4-FFF2-40B4-BE49-F238E27FC236}">
                <a16:creationId xmlns:a16="http://schemas.microsoft.com/office/drawing/2014/main" xmlns="" id="{E163B130-83FC-4747-BE2C-FF0779673B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6970" y="507776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Обмен с ТСД</a:t>
            </a:r>
            <a:endParaRPr sz="3300" b="1" dirty="0"/>
          </a:p>
        </p:txBody>
      </p:sp>
      <p:pic>
        <p:nvPicPr>
          <p:cNvPr id="13314" name="Picture 2" descr="ÐÐ°ÑÑÐ¸Ð½ÐºÐ¸ Ð¿Ð¾ Ð·Ð°Ð¿ÑÐ¾ÑÑ Ð¡ÐºÐ°Ð½Ð¸ÑÑÐ¹ÑÐµ Ð¨Ð">
            <a:extLst>
              <a:ext uri="{FF2B5EF4-FFF2-40B4-BE49-F238E27FC236}">
                <a16:creationId xmlns:a16="http://schemas.microsoft.com/office/drawing/2014/main" xmlns="" id="{C9E5391E-06E5-417C-B7DA-B89F4F6C3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4" t="42500" r="41199" b="35000"/>
          <a:stretch/>
        </p:blipFill>
        <p:spPr bwMode="auto">
          <a:xfrm>
            <a:off x="594034" y="3360235"/>
            <a:ext cx="1364457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ÐÐ°ÑÑÐ¸Ð½ÐºÐ¸ Ð¿Ð¾ Ð·Ð°Ð¿ÑÐ¾ÑÑ ÐÑÐ¾ÑÐ¼Ð¾ÑÑ ÑÐ¾Ð²Ð°ÑÐ¾Ð² ÐÐ°Ð³Ð°Ð·Ð¸Ð½ 15">
            <a:extLst>
              <a:ext uri="{FF2B5EF4-FFF2-40B4-BE49-F238E27FC236}">
                <a16:creationId xmlns:a16="http://schemas.microsoft.com/office/drawing/2014/main" xmlns="" id="{A34E704B-6C30-492C-BE1D-20F7F4015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5"/>
          <a:stretch/>
        </p:blipFill>
        <p:spPr bwMode="auto">
          <a:xfrm>
            <a:off x="4379911" y="3059742"/>
            <a:ext cx="1064419" cy="142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трелка: вправо с вырезом 13">
            <a:extLst>
              <a:ext uri="{FF2B5EF4-FFF2-40B4-BE49-F238E27FC236}">
                <a16:creationId xmlns:a16="http://schemas.microsoft.com/office/drawing/2014/main" xmlns="" id="{C6CE4923-10E1-4239-ADC7-29C222C6DC44}"/>
              </a:ext>
            </a:extLst>
          </p:cNvPr>
          <p:cNvSpPr/>
          <p:nvPr/>
        </p:nvSpPr>
        <p:spPr>
          <a:xfrm rot="16200000">
            <a:off x="4314909" y="2133831"/>
            <a:ext cx="1230797" cy="350044"/>
          </a:xfrm>
          <a:prstGeom prst="notchedRightArrow">
            <a:avLst/>
          </a:prstGeom>
          <a:solidFill>
            <a:srgbClr val="FF51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Не найден</a:t>
            </a:r>
            <a:endParaRPr lang="ru-RU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8D7BF3AD-4D72-4592-A302-FC6EEC909827}"/>
              </a:ext>
            </a:extLst>
          </p:cNvPr>
          <p:cNvGrpSpPr/>
          <p:nvPr/>
        </p:nvGrpSpPr>
        <p:grpSpPr>
          <a:xfrm>
            <a:off x="3993867" y="259756"/>
            <a:ext cx="1836505" cy="1298210"/>
            <a:chOff x="7104057" y="2129300"/>
            <a:chExt cx="2222172" cy="1570835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xmlns="" id="{A9009850-032C-40CA-94E0-481EDFB9928A}"/>
                </a:ext>
              </a:extLst>
            </p:cNvPr>
            <p:cNvGrpSpPr/>
            <p:nvPr/>
          </p:nvGrpSpPr>
          <p:grpSpPr>
            <a:xfrm>
              <a:off x="7104057" y="2129300"/>
              <a:ext cx="2222172" cy="1570835"/>
              <a:chOff x="6349146" y="1614924"/>
              <a:chExt cx="2222172" cy="1570835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xmlns="" id="{6954736E-AA76-4B17-8AC0-B5C388399E8E}"/>
                  </a:ext>
                </a:extLst>
              </p:cNvPr>
              <p:cNvGrpSpPr/>
              <p:nvPr/>
            </p:nvGrpSpPr>
            <p:grpSpPr>
              <a:xfrm>
                <a:off x="6783882" y="1614924"/>
                <a:ext cx="1217499" cy="1266592"/>
                <a:chOff x="7901242" y="1576644"/>
                <a:chExt cx="1772981" cy="1844473"/>
              </a:xfrm>
            </p:grpSpPr>
            <p:pic>
              <p:nvPicPr>
                <p:cNvPr id="21" name="Picture 8" descr="http://www.livdigital.co.za/wp-content/uploads/2012/11/Server.jpg">
                  <a:extLst>
                    <a:ext uri="{FF2B5EF4-FFF2-40B4-BE49-F238E27FC236}">
                      <a16:creationId xmlns:a16="http://schemas.microsoft.com/office/drawing/2014/main" xmlns="" id="{6C1AEDDA-7740-4C25-A640-395241B823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4412" b="93253" l="9771" r="93021"/>
                          </a14:imgEffect>
                          <a14:imgEffect>
                            <a14:saturation sat="3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73871" y="1576644"/>
                  <a:ext cx="1600352" cy="18444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10" descr="http://www.serversideup.net/wp-content/uploads/2011/08/Service.jpg">
                  <a:extLst>
                    <a:ext uri="{FF2B5EF4-FFF2-40B4-BE49-F238E27FC236}">
                      <a16:creationId xmlns:a16="http://schemas.microsoft.com/office/drawing/2014/main" xmlns="" id="{1303A651-56EF-4232-AB96-E295F77018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/>
                          </a14:imgEffect>
                          <a14:imgEffect>
                            <a14:artisticPhotocopy/>
                          </a14:imgEffect>
                          <a14:imgEffect>
                            <a14:saturation sat="33000"/>
                          </a14:imgEffect>
                          <a14:imgEffect>
                            <a14:brightnessContrast bright="2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01242" y="2428917"/>
                  <a:ext cx="972805" cy="9728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8DA2246C-D75F-4F03-B341-5BF5DEB12A00}"/>
                  </a:ext>
                </a:extLst>
              </p:cNvPr>
              <p:cNvSpPr txBox="1"/>
              <p:nvPr/>
            </p:nvSpPr>
            <p:spPr>
              <a:xfrm>
                <a:off x="6349146" y="2869211"/>
                <a:ext cx="2222172" cy="316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>
                    <a:latin typeface="Candara" panose="020E0502030303020204" pitchFamily="34" charset="0"/>
                  </a:defRPr>
                </a:lvl1pPr>
              </a:lstStyle>
              <a:p>
                <a:r>
                  <a:rPr lang="ru-RU" sz="1100" dirty="0"/>
                  <a:t>сервер </a:t>
                </a:r>
                <a:r>
                  <a:rPr lang="en-US" sz="1100" b="1" dirty="0"/>
                  <a:t>Mobile SMARTS</a:t>
                </a:r>
                <a:endParaRPr lang="ru-RU" sz="1100" b="1" dirty="0"/>
              </a:p>
            </p:txBody>
          </p:sp>
        </p:grpSp>
        <p:pic>
          <p:nvPicPr>
            <p:cNvPr id="18" name="Picture 6" descr="http://android-robot.com/wp-content/uploads/2015/10/android.jpg">
              <a:extLst>
                <a:ext uri="{FF2B5EF4-FFF2-40B4-BE49-F238E27FC236}">
                  <a16:creationId xmlns:a16="http://schemas.microsoft.com/office/drawing/2014/main" xmlns="" id="{FB0AF0C5-EB02-4C1A-B3F2-5EF3D02D7F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68" t="19932" b="20506"/>
            <a:stretch/>
          </p:blipFill>
          <p:spPr bwMode="auto">
            <a:xfrm>
              <a:off x="7843934" y="2171120"/>
              <a:ext cx="362880" cy="361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Стрелка: вправо с вырезом 22">
            <a:extLst>
              <a:ext uri="{FF2B5EF4-FFF2-40B4-BE49-F238E27FC236}">
                <a16:creationId xmlns:a16="http://schemas.microsoft.com/office/drawing/2014/main" xmlns="" id="{3D4D12F8-C925-4997-AB08-A414373CA7DD}"/>
              </a:ext>
            </a:extLst>
          </p:cNvPr>
          <p:cNvSpPr/>
          <p:nvPr/>
        </p:nvSpPr>
        <p:spPr>
          <a:xfrm>
            <a:off x="5732047" y="564089"/>
            <a:ext cx="1789408" cy="350044"/>
          </a:xfrm>
          <a:prstGeom prst="notchedRightArrow">
            <a:avLst/>
          </a:prstGeom>
          <a:solidFill>
            <a:srgbClr val="FF51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Не найден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57179A97-0A06-484A-9A1D-6C73B71E2D7B}"/>
              </a:ext>
            </a:extLst>
          </p:cNvPr>
          <p:cNvGrpSpPr/>
          <p:nvPr/>
        </p:nvGrpSpPr>
        <p:grpSpPr>
          <a:xfrm>
            <a:off x="7700869" y="35684"/>
            <a:ext cx="1195617" cy="1192960"/>
            <a:chOff x="7665149" y="35684"/>
            <a:chExt cx="1195617" cy="1192960"/>
          </a:xfrm>
        </p:grpSpPr>
        <p:pic>
          <p:nvPicPr>
            <p:cNvPr id="25" name="Picture 10" descr="http://www.informaticki-inzenjering.hr/site/wp-content/uploads/2012/07/Proizvodi-3.png">
              <a:extLst>
                <a:ext uri="{FF2B5EF4-FFF2-40B4-BE49-F238E27FC236}">
                  <a16:creationId xmlns:a16="http://schemas.microsoft.com/office/drawing/2014/main" xmlns="" id="{24A831F0-BEF0-43AE-8EC8-3E02CC570E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5149" y="35684"/>
              <a:ext cx="1195617" cy="119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2AC4F894-F863-4AB3-AF92-0F47B8D03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1129" y="255822"/>
              <a:ext cx="763655" cy="763655"/>
            </a:xfrm>
            <a:prstGeom prst="rect">
              <a:avLst/>
            </a:prstGeom>
          </p:spPr>
        </p:pic>
      </p:grpSp>
      <p:sp>
        <p:nvSpPr>
          <p:cNvPr id="31" name="Стрелка: вправо с вырезом 30">
            <a:extLst>
              <a:ext uri="{FF2B5EF4-FFF2-40B4-BE49-F238E27FC236}">
                <a16:creationId xmlns:a16="http://schemas.microsoft.com/office/drawing/2014/main" xmlns="" id="{E7F6AAE1-B30C-4C33-A1C3-1A75DC8362D8}"/>
              </a:ext>
            </a:extLst>
          </p:cNvPr>
          <p:cNvSpPr/>
          <p:nvPr/>
        </p:nvSpPr>
        <p:spPr>
          <a:xfrm>
            <a:off x="2188326" y="3515309"/>
            <a:ext cx="1836505" cy="350044"/>
          </a:xfrm>
          <a:prstGeom prst="notchedRightArrow">
            <a:avLst/>
          </a:prstGeom>
          <a:solidFill>
            <a:srgbClr val="FF51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Поиск</a:t>
            </a:r>
          </a:p>
        </p:txBody>
      </p:sp>
      <p:sp>
        <p:nvSpPr>
          <p:cNvPr id="32" name="Стрелка: вправо с вырезом 31">
            <a:extLst>
              <a:ext uri="{FF2B5EF4-FFF2-40B4-BE49-F238E27FC236}">
                <a16:creationId xmlns:a16="http://schemas.microsoft.com/office/drawing/2014/main" xmlns="" id="{407690EA-A459-4EE5-B01B-12783B777B2E}"/>
              </a:ext>
            </a:extLst>
          </p:cNvPr>
          <p:cNvSpPr/>
          <p:nvPr/>
        </p:nvSpPr>
        <p:spPr>
          <a:xfrm>
            <a:off x="5518891" y="3590615"/>
            <a:ext cx="2116646" cy="350044"/>
          </a:xfrm>
          <a:prstGeom prst="notchedRightArrow">
            <a:avLst/>
          </a:prstGeom>
          <a:solidFill>
            <a:srgbClr val="FF5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Найден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Стрелка: вправо с вырезом 32">
            <a:extLst>
              <a:ext uri="{FF2B5EF4-FFF2-40B4-BE49-F238E27FC236}">
                <a16:creationId xmlns:a16="http://schemas.microsoft.com/office/drawing/2014/main" xmlns="" id="{E0A3DE87-1E52-471C-A257-C7381C67F2E1}"/>
              </a:ext>
            </a:extLst>
          </p:cNvPr>
          <p:cNvSpPr/>
          <p:nvPr/>
        </p:nvSpPr>
        <p:spPr>
          <a:xfrm rot="2215520">
            <a:off x="5466397" y="2022964"/>
            <a:ext cx="2284216" cy="350044"/>
          </a:xfrm>
          <a:prstGeom prst="notchedRightArrow">
            <a:avLst/>
          </a:prstGeom>
          <a:solidFill>
            <a:srgbClr val="FF5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Найден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05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hape 161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Shape 162"/>
          <p:cNvSpPr txBox="1"/>
          <p:nvPr/>
        </p:nvSpPr>
        <p:spPr>
          <a:xfrm>
            <a:off x="7369124" y="4620900"/>
            <a:ext cx="1341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60">
            <a:extLst>
              <a:ext uri="{FF2B5EF4-FFF2-40B4-BE49-F238E27FC236}">
                <a16:creationId xmlns:a16="http://schemas.microsoft.com/office/drawing/2014/main" xmlns="" id="{FF5F7328-6015-45AE-827E-6BE8273D46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8075" y="1262699"/>
            <a:ext cx="4323950" cy="27520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Много ТСД 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300 тысяч номенклатуры</a:t>
            </a:r>
          </a:p>
          <a:p>
            <a:pPr indent="-3556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Онлайн</a:t>
            </a: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обмен с 1С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Всё работает!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endParaRPr lang="ru-RU"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01600" lvl="0" indent="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" name="Shape 164">
            <a:extLst>
              <a:ext uri="{FF2B5EF4-FFF2-40B4-BE49-F238E27FC236}">
                <a16:creationId xmlns:a16="http://schemas.microsoft.com/office/drawing/2014/main" xmlns="" id="{E163B130-83FC-4747-BE2C-FF0779673B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6970" y="507776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Успешные внедрения</a:t>
            </a:r>
            <a:endParaRPr sz="3300" b="1" dirty="0"/>
          </a:p>
        </p:txBody>
      </p:sp>
      <p:pic>
        <p:nvPicPr>
          <p:cNvPr id="12290" name="Picture 2" descr="ÐÐ°ÑÑÐ¸Ð½ÐºÐ¸ Ð¿Ð¾ Ð·Ð°Ð¿ÑÐ¾ÑÑ Ð Ð°Ð±Ð¾ÑÐ° Ñ Ð¢Ð¡Ð Ð² Ð¼Ð°Ð³Ð°Ð·Ð¸Ð½Ðµ">
            <a:extLst>
              <a:ext uri="{FF2B5EF4-FFF2-40B4-BE49-F238E27FC236}">
                <a16:creationId xmlns:a16="http://schemas.microsoft.com/office/drawing/2014/main" xmlns="" id="{1D7EC242-32B8-49E9-9830-B341EE2D2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46" y="291900"/>
            <a:ext cx="3524250" cy="34099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685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LEGO, игруш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027FD4FF-D9AF-4ACB-96FE-6A64F23DC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75" y="1127277"/>
            <a:ext cx="4699950" cy="3065870"/>
          </a:xfrm>
          <a:prstGeom prst="rect">
            <a:avLst/>
          </a:prstGeom>
        </p:spPr>
      </p:pic>
      <p:cxnSp>
        <p:nvCxnSpPr>
          <p:cNvPr id="161" name="Shape 161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Shape 162"/>
          <p:cNvSpPr txBox="1"/>
          <p:nvPr/>
        </p:nvSpPr>
        <p:spPr>
          <a:xfrm>
            <a:off x="7369124" y="4620900"/>
            <a:ext cx="1341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60">
            <a:extLst>
              <a:ext uri="{FF2B5EF4-FFF2-40B4-BE49-F238E27FC236}">
                <a16:creationId xmlns:a16="http://schemas.microsoft.com/office/drawing/2014/main" xmlns="" id="{FF5F7328-6015-45AE-827E-6BE8273D46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8075" y="1262700"/>
            <a:ext cx="4516831" cy="26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lvl="0" indent="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None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Срочно принять большое поступление? </a:t>
            </a:r>
          </a:p>
          <a:p>
            <a:pPr marL="101600" lvl="0" indent="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None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Не беда, </a:t>
            </a: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коллективная работа </a:t>
            </a: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поможет!</a:t>
            </a:r>
          </a:p>
          <a:p>
            <a:pPr marL="4445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</a:pPr>
            <a:endParaRPr lang="ru-RU"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01600" lvl="0" indent="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" name="Shape 164">
            <a:extLst>
              <a:ext uri="{FF2B5EF4-FFF2-40B4-BE49-F238E27FC236}">
                <a16:creationId xmlns:a16="http://schemas.microsoft.com/office/drawing/2014/main" xmlns="" id="{E163B130-83FC-4747-BE2C-FF0779673B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6970" y="507776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Коллективная работа</a:t>
            </a:r>
            <a:endParaRPr sz="3300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DA1EB52-060C-4C6A-B723-0EBC78D10C6A}"/>
              </a:ext>
            </a:extLst>
          </p:cNvPr>
          <p:cNvSpPr/>
          <p:nvPr/>
        </p:nvSpPr>
        <p:spPr>
          <a:xfrm>
            <a:off x="7508081" y="1453539"/>
            <a:ext cx="657225" cy="2791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354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hape 161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Shape 162"/>
          <p:cNvSpPr txBox="1"/>
          <p:nvPr/>
        </p:nvSpPr>
        <p:spPr>
          <a:xfrm>
            <a:off x="7369124" y="4620900"/>
            <a:ext cx="1341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60">
            <a:extLst>
              <a:ext uri="{FF2B5EF4-FFF2-40B4-BE49-F238E27FC236}">
                <a16:creationId xmlns:a16="http://schemas.microsoft.com/office/drawing/2014/main" xmlns="" id="{FF5F7328-6015-45AE-827E-6BE8273D46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8075" y="1262700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Учитываем пожелания </a:t>
            </a: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клиентов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 каждым новым релизом только </a:t>
            </a: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лучше</a:t>
            </a: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быстрее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Улучшаем </a:t>
            </a: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интерфейс</a:t>
            </a:r>
          </a:p>
          <a:p>
            <a:pPr marL="101600" lvl="0" indent="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" name="Shape 164">
            <a:extLst>
              <a:ext uri="{FF2B5EF4-FFF2-40B4-BE49-F238E27FC236}">
                <a16:creationId xmlns:a16="http://schemas.microsoft.com/office/drawing/2014/main" xmlns="" id="{E163B130-83FC-4747-BE2C-FF0779673B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6970" y="507776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Всё учтено</a:t>
            </a:r>
            <a:endParaRPr sz="3300" b="1" dirty="0"/>
          </a:p>
        </p:txBody>
      </p:sp>
    </p:spTree>
    <p:extLst>
      <p:ext uri="{BB962C8B-B14F-4D97-AF65-F5344CB8AC3E}">
        <p14:creationId xmlns:p14="http://schemas.microsoft.com/office/powerpoint/2010/main" val="330638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Shape 147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8" name="Shape 148"/>
          <p:cNvSpPr txBox="1"/>
          <p:nvPr/>
        </p:nvSpPr>
        <p:spPr>
          <a:xfrm>
            <a:off x="7427344" y="4620881"/>
            <a:ext cx="1283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436970" y="500632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Коробочные продукты</a:t>
            </a:r>
            <a:endParaRPr sz="3300" b="1"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13378808-5B0A-4FF4-9A92-A40F1A904CA9}"/>
              </a:ext>
            </a:extLst>
          </p:cNvPr>
          <p:cNvGrpSpPr/>
          <p:nvPr/>
        </p:nvGrpSpPr>
        <p:grpSpPr>
          <a:xfrm>
            <a:off x="180214" y="1441448"/>
            <a:ext cx="7921865" cy="2698281"/>
            <a:chOff x="180214" y="1441448"/>
            <a:chExt cx="7921865" cy="269828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D27372E2-DE0A-4AFA-841C-23CC40E98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8223" y="1441449"/>
              <a:ext cx="3363856" cy="269828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4038CDB9-B5FC-470B-A90F-0B32CBCC0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14" y="1441448"/>
              <a:ext cx="3192962" cy="26982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0883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Shape 147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8" name="Shape 148"/>
          <p:cNvSpPr txBox="1"/>
          <p:nvPr/>
        </p:nvSpPr>
        <p:spPr>
          <a:xfrm>
            <a:off x="7427344" y="4620881"/>
            <a:ext cx="1283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436970" y="500632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Склад 15</a:t>
            </a:r>
            <a:endParaRPr sz="33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160">
            <a:extLst>
              <a:ext uri="{FF2B5EF4-FFF2-40B4-BE49-F238E27FC236}">
                <a16:creationId xmlns:a16="http://schemas.microsoft.com/office/drawing/2014/main" xmlns="" id="{D2812443-6A06-4231-A0DA-FB9EACEAC7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8074" y="1282380"/>
            <a:ext cx="4995463" cy="3175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Складские операции на ТСД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Интеграция с 1С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Поддержка </a:t>
            </a: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ЕГАИС 3</a:t>
            </a:r>
            <a:endParaRPr lang="ru-RU"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Работа с </a:t>
            </a: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ячейками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Короба и </a:t>
            </a:r>
            <a:r>
              <a:rPr lang="ru-RU" sz="200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палеты</a:t>
            </a:r>
            <a:endParaRPr lang="ru-RU"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FD416DE-B08D-4798-9E57-CB57C4563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2830" y="1068714"/>
            <a:ext cx="3961905" cy="3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66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hape 161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Shape 162"/>
          <p:cNvSpPr txBox="1"/>
          <p:nvPr/>
        </p:nvSpPr>
        <p:spPr>
          <a:xfrm>
            <a:off x="7369124" y="4620900"/>
            <a:ext cx="1341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60">
            <a:extLst>
              <a:ext uri="{FF2B5EF4-FFF2-40B4-BE49-F238E27FC236}">
                <a16:creationId xmlns:a16="http://schemas.microsoft.com/office/drawing/2014/main" xmlns="" id="{FF5F7328-6015-45AE-827E-6BE8273D46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8075" y="1262699"/>
            <a:ext cx="5280298" cy="27735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Подбор заказа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Приход на склад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Перемещение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Инвентаризация</a:t>
            </a:r>
          </a:p>
          <a:p>
            <a:pPr marL="101600" lvl="0" indent="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" name="Shape 164">
            <a:extLst>
              <a:ext uri="{FF2B5EF4-FFF2-40B4-BE49-F238E27FC236}">
                <a16:creationId xmlns:a16="http://schemas.microsoft.com/office/drawing/2014/main" xmlns="" id="{E163B130-83FC-4747-BE2C-FF0779673B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6970" y="507776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Складские операции</a:t>
            </a:r>
            <a:endParaRPr sz="3300" b="1" dirty="0"/>
          </a:p>
        </p:txBody>
      </p:sp>
      <p:pic>
        <p:nvPicPr>
          <p:cNvPr id="7" name="Shape 439">
            <a:extLst>
              <a:ext uri="{FF2B5EF4-FFF2-40B4-BE49-F238E27FC236}">
                <a16:creationId xmlns:a16="http://schemas.microsoft.com/office/drawing/2014/main" xmlns="" id="{A1455EC1-3C89-42D4-A090-3438DD5C576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8373" y="507776"/>
            <a:ext cx="2258340" cy="392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2322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hape 161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Shape 162"/>
          <p:cNvSpPr txBox="1"/>
          <p:nvPr/>
        </p:nvSpPr>
        <p:spPr>
          <a:xfrm>
            <a:off x="7369124" y="4620900"/>
            <a:ext cx="1341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60">
            <a:extLst>
              <a:ext uri="{FF2B5EF4-FFF2-40B4-BE49-F238E27FC236}">
                <a16:creationId xmlns:a16="http://schemas.microsoft.com/office/drawing/2014/main" xmlns="" id="{FF5F7328-6015-45AE-827E-6BE8273D46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8075" y="1262699"/>
            <a:ext cx="4838300" cy="27735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Просмотр </a:t>
            </a: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остатков</a:t>
            </a: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разрезе </a:t>
            </a: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ячеек</a:t>
            </a: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на ТСД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Работа по 1С штрихкодам </a:t>
            </a: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ячеек</a:t>
            </a:r>
          </a:p>
          <a:p>
            <a:pPr indent="-3556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Бета-релиз</a:t>
            </a: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интеграции с           «1С: Управление торговлей 11.4»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endParaRPr lang="ru-RU"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01600" lvl="0" indent="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" name="Shape 164">
            <a:extLst>
              <a:ext uri="{FF2B5EF4-FFF2-40B4-BE49-F238E27FC236}">
                <a16:creationId xmlns:a16="http://schemas.microsoft.com/office/drawing/2014/main" xmlns="" id="{E163B130-83FC-4747-BE2C-FF0779673B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6970" y="507776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Интеграция с 1С</a:t>
            </a:r>
            <a:endParaRPr sz="3300" b="1" dirty="0"/>
          </a:p>
        </p:txBody>
      </p:sp>
    </p:spTree>
    <p:extLst>
      <p:ext uri="{BB962C8B-B14F-4D97-AF65-F5344CB8AC3E}">
        <p14:creationId xmlns:p14="http://schemas.microsoft.com/office/powerpoint/2010/main" val="2656056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static4.depositphotos.com/1004070/460/i/950/depositphotos_4602492-Four.jpg">
            <a:extLst>
              <a:ext uri="{FF2B5EF4-FFF2-40B4-BE49-F238E27FC236}">
                <a16:creationId xmlns:a16="http://schemas.microsoft.com/office/drawing/2014/main" xmlns="" id="{4AA76214-25E3-4A85-A3B4-1A492CDE5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234" y="1390919"/>
            <a:ext cx="5654767" cy="376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1" name="Shape 161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Shape 162"/>
          <p:cNvSpPr txBox="1"/>
          <p:nvPr/>
        </p:nvSpPr>
        <p:spPr>
          <a:xfrm>
            <a:off x="7369124" y="4620900"/>
            <a:ext cx="1341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64">
            <a:extLst>
              <a:ext uri="{FF2B5EF4-FFF2-40B4-BE49-F238E27FC236}">
                <a16:creationId xmlns:a16="http://schemas.microsoft.com/office/drawing/2014/main" xmlns="" id="{E163B130-83FC-4747-BE2C-FF0779673B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6970" y="507776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Лицензирование</a:t>
            </a:r>
            <a:endParaRPr sz="3300" b="1" dirty="0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xmlns="" id="{62C5E88E-4A00-4A21-B198-23D25BC35B50}"/>
              </a:ext>
            </a:extLst>
          </p:cNvPr>
          <p:cNvSpPr txBox="1">
            <a:spLocks/>
          </p:cNvSpPr>
          <p:nvPr/>
        </p:nvSpPr>
        <p:spPr>
          <a:xfrm>
            <a:off x="628650" y="1655379"/>
            <a:ext cx="7886700" cy="2977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8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8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■"/>
              <a:defRPr sz="15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8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8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8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8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8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85000"/>
              </a:lnSpc>
              <a:spcBef>
                <a:spcPts val="1600"/>
              </a:spcBef>
              <a:spcAft>
                <a:spcPts val="1600"/>
              </a:spcAft>
              <a:buClr>
                <a:srgbClr val="262626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500" b="1" dirty="0">
                <a:latin typeface="Roboto" panose="020B0604020202020204" charset="0"/>
                <a:ea typeface="Roboto" panose="020B0604020202020204" charset="0"/>
              </a:rPr>
              <a:t>4 уровня лицензии</a:t>
            </a:r>
            <a:endParaRPr lang="ru-RU" sz="3500" b="1" dirty="0">
              <a:solidFill>
                <a:srgbClr val="FF0000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lvl="0" indent="-3556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8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Минимум</a:t>
            </a:r>
          </a:p>
          <a:p>
            <a:pPr lvl="0" indent="-3556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800" b="1" dirty="0">
                <a:solidFill>
                  <a:srgbClr val="C86B04"/>
                </a:solidFill>
                <a:latin typeface="Roboto"/>
                <a:ea typeface="Roboto"/>
                <a:cs typeface="Roboto"/>
                <a:sym typeface="Roboto"/>
              </a:rPr>
              <a:t>Базовый</a:t>
            </a:r>
          </a:p>
          <a:p>
            <a:pPr lvl="0" indent="-3556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800" b="1" dirty="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Расширенный</a:t>
            </a:r>
          </a:p>
          <a:p>
            <a:pPr lvl="0" indent="-3556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800" b="1" dirty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Полный</a:t>
            </a:r>
          </a:p>
        </p:txBody>
      </p:sp>
    </p:spTree>
    <p:extLst>
      <p:ext uri="{BB962C8B-B14F-4D97-AF65-F5344CB8AC3E}">
        <p14:creationId xmlns:p14="http://schemas.microsoft.com/office/powerpoint/2010/main" val="3912470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hape 161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Shape 162"/>
          <p:cNvSpPr txBox="1"/>
          <p:nvPr/>
        </p:nvSpPr>
        <p:spPr>
          <a:xfrm>
            <a:off x="7369124" y="4620900"/>
            <a:ext cx="1341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60">
            <a:extLst>
              <a:ext uri="{FF2B5EF4-FFF2-40B4-BE49-F238E27FC236}">
                <a16:creationId xmlns:a16="http://schemas.microsoft.com/office/drawing/2014/main" xmlns="" id="{FF5F7328-6015-45AE-827E-6BE8273D46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6970" y="1012667"/>
            <a:ext cx="6152751" cy="35153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Готовая интеграция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Специализированные бизнес процессы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Работа на различных ТСД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Многолетний опыт разработки продуктов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Тесное взаимодействие с клиентами</a:t>
            </a:r>
            <a:endParaRPr lang="en-US"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Инструменты для разработчиков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endParaRPr lang="ru-RU"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01600" lvl="0" indent="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" name="Shape 164">
            <a:extLst>
              <a:ext uri="{FF2B5EF4-FFF2-40B4-BE49-F238E27FC236}">
                <a16:creationId xmlns:a16="http://schemas.microsoft.com/office/drawing/2014/main" xmlns="" id="{E163B130-83FC-4747-BE2C-FF0779673B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6970" y="507776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Коробочные продукты</a:t>
            </a:r>
            <a:endParaRPr sz="3300" b="1" dirty="0"/>
          </a:p>
        </p:txBody>
      </p:sp>
    </p:spTree>
    <p:extLst>
      <p:ext uri="{BB962C8B-B14F-4D97-AF65-F5344CB8AC3E}">
        <p14:creationId xmlns:p14="http://schemas.microsoft.com/office/powerpoint/2010/main" val="243878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0" y="1577642"/>
            <a:ext cx="9144000" cy="759300"/>
          </a:xfrm>
          <a:prstGeom prst="rect">
            <a:avLst/>
          </a:prstGeom>
          <a:solidFill>
            <a:srgbClr val="FF5142"/>
          </a:solidFill>
          <a:ln>
            <a:noFill/>
          </a:ln>
        </p:spPr>
        <p:txBody>
          <a:bodyPr spcFirstLastPara="1" wrap="square" lIns="540000" tIns="189000" rIns="68575" bIns="1080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ru" sz="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Спасибо за внимание!</a:t>
            </a:r>
            <a:endParaRPr/>
          </a:p>
        </p:txBody>
      </p:sp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408395" y="2708530"/>
            <a:ext cx="6878100" cy="9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63500" marR="0" lvl="0" indent="-762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 "/>
            </a:pPr>
            <a:endParaRPr/>
          </a:p>
          <a:p>
            <a:pPr marL="635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9" name="Shape 529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0" name="Shape 530"/>
          <p:cNvSpPr txBox="1"/>
          <p:nvPr/>
        </p:nvSpPr>
        <p:spPr>
          <a:xfrm>
            <a:off x="7427344" y="4620881"/>
            <a:ext cx="1283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1" name="Shape 5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Shape 5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1449" y="1642765"/>
            <a:ext cx="629231" cy="62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24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Shape 147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8" name="Shape 148"/>
          <p:cNvSpPr txBox="1"/>
          <p:nvPr/>
        </p:nvSpPr>
        <p:spPr>
          <a:xfrm>
            <a:off x="7427344" y="4620881"/>
            <a:ext cx="1283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436970" y="500632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Магазин 15</a:t>
            </a:r>
            <a:endParaRPr sz="3300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A75FBBB-0EB5-4B0F-A686-A4F77DEA6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08" y="740426"/>
            <a:ext cx="3917950" cy="3310944"/>
          </a:xfrm>
          <a:prstGeom prst="rect">
            <a:avLst/>
          </a:prstGeom>
        </p:spPr>
      </p:pic>
      <p:sp>
        <p:nvSpPr>
          <p:cNvPr id="17" name="Shape 160">
            <a:extLst>
              <a:ext uri="{FF2B5EF4-FFF2-40B4-BE49-F238E27FC236}">
                <a16:creationId xmlns:a16="http://schemas.microsoft.com/office/drawing/2014/main" xmlns="" id="{D2812443-6A06-4231-A0DA-FB9EACEAC7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8075" y="1014416"/>
            <a:ext cx="3973906" cy="34432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Операции на ТСД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Бизнес процессы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Интеграция с 1С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Поддержка ТСД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Обмен с ТСД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Коллективная работа</a:t>
            </a: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03588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A115742A-D6F1-4D27-BA17-25BD73B8C098}"/>
              </a:ext>
            </a:extLst>
          </p:cNvPr>
          <p:cNvGrpSpPr/>
          <p:nvPr/>
        </p:nvGrpSpPr>
        <p:grpSpPr>
          <a:xfrm>
            <a:off x="5493544" y="291900"/>
            <a:ext cx="2185988" cy="4201514"/>
            <a:chOff x="5493544" y="291900"/>
            <a:chExt cx="2185988" cy="4201514"/>
          </a:xfrm>
        </p:grpSpPr>
        <p:pic>
          <p:nvPicPr>
            <p:cNvPr id="14" name="Picture 2" descr="ÐÐ°ÑÑÐ¸Ð½ÐºÐ¸ Ð¿Ð¾ Ð·Ð°Ð¿ÑÐ¾ÑÑ ÐÐ°Ð³Ð°Ð·Ð¸Ð½ 15 Ð² Ð¢Ð¡Ð">
              <a:extLst>
                <a:ext uri="{FF2B5EF4-FFF2-40B4-BE49-F238E27FC236}">
                  <a16:creationId xmlns:a16="http://schemas.microsoft.com/office/drawing/2014/main" xmlns="" id="{ED2E388F-B234-4147-B969-D25072C011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32" t="6130" r="27068" b="5650"/>
            <a:stretch/>
          </p:blipFill>
          <p:spPr bwMode="auto">
            <a:xfrm>
              <a:off x="5493544" y="291900"/>
              <a:ext cx="2185988" cy="4201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Shape 440">
              <a:extLst>
                <a:ext uri="{FF2B5EF4-FFF2-40B4-BE49-F238E27FC236}">
                  <a16:creationId xmlns:a16="http://schemas.microsoft.com/office/drawing/2014/main" xmlns="" id="{3FDA2528-A202-497D-B79B-C32A43B1010E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23031" y="859666"/>
              <a:ext cx="1714500" cy="302177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1" name="Shape 161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Shape 162"/>
          <p:cNvSpPr txBox="1"/>
          <p:nvPr/>
        </p:nvSpPr>
        <p:spPr>
          <a:xfrm>
            <a:off x="7369124" y="4620900"/>
            <a:ext cx="1341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436970" y="500632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Операции на ТСД</a:t>
            </a:r>
            <a:endParaRPr sz="3300" b="1" dirty="0"/>
          </a:p>
        </p:txBody>
      </p:sp>
      <p:sp>
        <p:nvSpPr>
          <p:cNvPr id="13" name="Shape 160">
            <a:extLst>
              <a:ext uri="{FF2B5EF4-FFF2-40B4-BE49-F238E27FC236}">
                <a16:creationId xmlns:a16="http://schemas.microsoft.com/office/drawing/2014/main" xmlns="" id="{B8B13BFE-DD89-4DDD-BF3A-EA15D81F6B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8075" y="1014416"/>
            <a:ext cx="3973906" cy="34432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Приемка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Инвентаризация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Переоценка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Алкоголь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Просмотр справочников</a:t>
            </a: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47861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hape 161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Shape 162"/>
          <p:cNvSpPr txBox="1"/>
          <p:nvPr/>
        </p:nvSpPr>
        <p:spPr>
          <a:xfrm>
            <a:off x="7369124" y="4620900"/>
            <a:ext cx="1341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436970" y="500632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Операции на ТСД</a:t>
            </a:r>
            <a:endParaRPr sz="3300" b="1" dirty="0"/>
          </a:p>
        </p:txBody>
      </p:sp>
      <p:sp>
        <p:nvSpPr>
          <p:cNvPr id="12" name="Shape 160">
            <a:extLst>
              <a:ext uri="{FF2B5EF4-FFF2-40B4-BE49-F238E27FC236}">
                <a16:creationId xmlns:a16="http://schemas.microsoft.com/office/drawing/2014/main" xmlns="" id="{FF5F7328-6015-45AE-827E-6BE8273D46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8075" y="1262700"/>
            <a:ext cx="4231081" cy="26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Только самое необходимое для работы в магазине</a:t>
            </a: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8" name="Picture 4" descr="ÐÐ°ÑÑÐ¸Ð½ÐºÐ¸ Ð¿Ð¾ Ð·Ð°Ð¿ÑÐ¾ÑÑ ÐÐµÐ²ÑÑÐºÐ° Ð¸Ð· ÑÐµÐºÐ»Ð°Ð¼Ñ Ð°Ð½Ð³Ð»Ð¸Ð¹ÑÐºÐ¾Ð³Ð¾">
            <a:extLst>
              <a:ext uri="{FF2B5EF4-FFF2-40B4-BE49-F238E27FC236}">
                <a16:creationId xmlns:a16="http://schemas.microsoft.com/office/drawing/2014/main" xmlns="" id="{FF7A61F6-5D4D-4456-9A48-ACA049218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5" t="3135" r="37210"/>
          <a:stretch/>
        </p:blipFill>
        <p:spPr bwMode="auto">
          <a:xfrm>
            <a:off x="5353040" y="1817392"/>
            <a:ext cx="2507456" cy="2652604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262">
            <a:extLst>
              <a:ext uri="{FF2B5EF4-FFF2-40B4-BE49-F238E27FC236}">
                <a16:creationId xmlns:a16="http://schemas.microsoft.com/office/drawing/2014/main" xmlns="" id="{4C28E4FD-485B-42E1-9237-A468DF4206D9}"/>
              </a:ext>
            </a:extLst>
          </p:cNvPr>
          <p:cNvSpPr/>
          <p:nvPr/>
        </p:nvSpPr>
        <p:spPr>
          <a:xfrm>
            <a:off x="1054903" y="3476111"/>
            <a:ext cx="3438516" cy="667264"/>
          </a:xfrm>
          <a:prstGeom prst="wedgeRoundRectCallout">
            <a:avLst>
              <a:gd name="adj1" fmla="val 83045"/>
              <a:gd name="adj2" fmla="val -98091"/>
              <a:gd name="adj3" fmla="val 16667"/>
            </a:avLst>
          </a:prstGeom>
          <a:solidFill>
            <a:srgbClr val="FF5142"/>
          </a:solidFill>
          <a:ln>
            <a:noFill/>
          </a:ln>
          <a:effectLst>
            <a:softEdge rad="1270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</a:pPr>
            <a:r>
              <a:rPr lang="ru-RU" sz="20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Какие ячейки, Сударь? </a:t>
            </a:r>
            <a:endParaRPr sz="20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  <a:buNone/>
            </a:pPr>
            <a:endParaRPr sz="18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30" name="Picture 6" descr="ÐÐ°ÑÑÐ¸Ð½ÐºÐ¸ Ð¿Ð¾ Ð·Ð°Ð¿ÑÐ¾ÑÑ ÑÐ¸ÑÐ½ÑÐµ ÑÑÐµÐ¹ÐºÐ¸">
            <a:extLst>
              <a:ext uri="{FF2B5EF4-FFF2-40B4-BE49-F238E27FC236}">
                <a16:creationId xmlns:a16="http://schemas.microsoft.com/office/drawing/2014/main" xmlns="" id="{E8D3179E-8BD8-433F-9107-3FE72838E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98472"/>
            <a:ext cx="1852233" cy="128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узырек для мыслей: облако 2">
            <a:extLst>
              <a:ext uri="{FF2B5EF4-FFF2-40B4-BE49-F238E27FC236}">
                <a16:creationId xmlns:a16="http://schemas.microsoft.com/office/drawing/2014/main" xmlns="" id="{6CB3B735-A400-4032-94E5-09126D3240A9}"/>
              </a:ext>
            </a:extLst>
          </p:cNvPr>
          <p:cNvSpPr/>
          <p:nvPr/>
        </p:nvSpPr>
        <p:spPr>
          <a:xfrm>
            <a:off x="5422106" y="43479"/>
            <a:ext cx="3339609" cy="1308566"/>
          </a:xfrm>
          <a:prstGeom prst="cloudCallout">
            <a:avLst>
              <a:gd name="adj1" fmla="val -23854"/>
              <a:gd name="adj2" fmla="val 91528"/>
            </a:avLst>
          </a:prstGeom>
          <a:noFill/>
          <a:ln>
            <a:solidFill>
              <a:srgbClr val="FF51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936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hape 161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Shape 162"/>
          <p:cNvSpPr txBox="1"/>
          <p:nvPr/>
        </p:nvSpPr>
        <p:spPr>
          <a:xfrm>
            <a:off x="7369124" y="4620900"/>
            <a:ext cx="1341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436970" y="500632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Операции на ТСД</a:t>
            </a:r>
            <a:endParaRPr sz="3300" b="1" dirty="0"/>
          </a:p>
        </p:txBody>
      </p:sp>
      <p:sp>
        <p:nvSpPr>
          <p:cNvPr id="12" name="Shape 160">
            <a:extLst>
              <a:ext uri="{FF2B5EF4-FFF2-40B4-BE49-F238E27FC236}">
                <a16:creationId xmlns:a16="http://schemas.microsoft.com/office/drawing/2014/main" xmlns="" id="{FF5F7328-6015-45AE-827E-6BE8273D46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8075" y="1262700"/>
            <a:ext cx="7938688" cy="12018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Оперативное внедрение изменений</a:t>
            </a:r>
          </a:p>
          <a:p>
            <a:pPr marL="0" lvl="0" indent="0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7597A29D-5444-47C6-9A3B-D19F085673E3}"/>
              </a:ext>
            </a:extLst>
          </p:cNvPr>
          <p:cNvGrpSpPr/>
          <p:nvPr/>
        </p:nvGrpSpPr>
        <p:grpSpPr>
          <a:xfrm>
            <a:off x="1897241" y="2123349"/>
            <a:ext cx="5342280" cy="2243623"/>
            <a:chOff x="2053734" y="2344807"/>
            <a:chExt cx="5342280" cy="2243623"/>
          </a:xfrm>
        </p:grpSpPr>
        <p:pic>
          <p:nvPicPr>
            <p:cNvPr id="3074" name="Picture 2" descr="ÐÐ°ÑÑÐ¸Ð½ÐºÐ¸ Ð¿Ð¾ Ð·Ð°Ð¿ÑÐ¾ÑÑ ÐÐÐÐÐ¡ 3">
              <a:extLst>
                <a:ext uri="{FF2B5EF4-FFF2-40B4-BE49-F238E27FC236}">
                  <a16:creationId xmlns:a16="http://schemas.microsoft.com/office/drawing/2014/main" xmlns="" id="{CDD27F96-6CFE-48BA-8042-C544B033C8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5" t="15972" r="50000" b="27639"/>
            <a:stretch/>
          </p:blipFill>
          <p:spPr bwMode="auto">
            <a:xfrm>
              <a:off x="2053734" y="2344807"/>
              <a:ext cx="3021806" cy="2242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ÐÐ°ÑÑÐ¸Ð½ÐºÐ¸ Ð¿Ð¾ Ð·Ð°Ð¿ÑÐ¾ÑÑ ÐÐÐÐÐ¡ 3">
              <a:extLst>
                <a:ext uri="{FF2B5EF4-FFF2-40B4-BE49-F238E27FC236}">
                  <a16:creationId xmlns:a16="http://schemas.microsoft.com/office/drawing/2014/main" xmlns="" id="{6B98B346-7805-4A19-AB78-EA794E203C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52" t="16249" r="5547" b="26640"/>
            <a:stretch/>
          </p:blipFill>
          <p:spPr bwMode="auto">
            <a:xfrm>
              <a:off x="4427691" y="2344807"/>
              <a:ext cx="2968323" cy="2243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1743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hape 161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Shape 162"/>
          <p:cNvSpPr txBox="1"/>
          <p:nvPr/>
        </p:nvSpPr>
        <p:spPr>
          <a:xfrm>
            <a:off x="7369124" y="4620900"/>
            <a:ext cx="1341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436970" y="500632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Операции на ТСД</a:t>
            </a:r>
            <a:endParaRPr sz="3300" b="1" dirty="0"/>
          </a:p>
        </p:txBody>
      </p:sp>
      <p:sp>
        <p:nvSpPr>
          <p:cNvPr id="12" name="Shape 160">
            <a:extLst>
              <a:ext uri="{FF2B5EF4-FFF2-40B4-BE49-F238E27FC236}">
                <a16:creationId xmlns:a16="http://schemas.microsoft.com/office/drawing/2014/main" xmlns="" id="{FF5F7328-6015-45AE-827E-6BE8273D46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8075" y="1262700"/>
            <a:ext cx="4231081" cy="12018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Поддержка </a:t>
            </a: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ЕГАИС 3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Проверка </a:t>
            </a:r>
            <a:r>
              <a:rPr lang="ru-RU" sz="2000" b="1" dirty="0">
                <a:solidFill>
                  <a:srgbClr val="FF5142"/>
                </a:solidFill>
                <a:latin typeface="Roboto"/>
                <a:ea typeface="Roboto"/>
                <a:cs typeface="Roboto"/>
                <a:sym typeface="Roboto"/>
              </a:rPr>
              <a:t>марок</a:t>
            </a: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на ТСД в процессе </a:t>
            </a:r>
            <a:r>
              <a:rPr lang="ru-RU" sz="2000" b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приемки</a:t>
            </a: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ТТН*</a:t>
            </a:r>
          </a:p>
          <a:p>
            <a:pPr marL="457200" lvl="0" indent="-3556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Есть успешные внедрения</a:t>
            </a: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175357-1959-483B-B699-864A2D215668}"/>
              </a:ext>
            </a:extLst>
          </p:cNvPr>
          <p:cNvSpPr txBox="1"/>
          <p:nvPr/>
        </p:nvSpPr>
        <p:spPr>
          <a:xfrm>
            <a:off x="650682" y="4041637"/>
            <a:ext cx="5100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* Приемка в рамках ЕГАИС 3 поддерживается в некоторых учетных программах которые готовы к работе с ТТН</a:t>
            </a:r>
            <a:r>
              <a:rPr lang="en-US" dirty="0"/>
              <a:t>v3</a:t>
            </a:r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F756BC05-C557-41D4-9E07-CC196801BFB5}"/>
              </a:ext>
            </a:extLst>
          </p:cNvPr>
          <p:cNvGrpSpPr/>
          <p:nvPr/>
        </p:nvGrpSpPr>
        <p:grpSpPr>
          <a:xfrm>
            <a:off x="5965031" y="235743"/>
            <a:ext cx="1714500" cy="4329114"/>
            <a:chOff x="4207669" y="407193"/>
            <a:chExt cx="1714500" cy="4329114"/>
          </a:xfrm>
        </p:grpSpPr>
        <p:pic>
          <p:nvPicPr>
            <p:cNvPr id="6146" name="Picture 2" descr="ÐÐ°ÑÑÐ¸Ð½ÐºÐ¸ Ð¿Ð¾ Ð·Ð°Ð¿ÑÐ¾ÑÑ Ð¢Ð¡Ð">
              <a:extLst>
                <a:ext uri="{FF2B5EF4-FFF2-40B4-BE49-F238E27FC236}">
                  <a16:creationId xmlns:a16="http://schemas.microsoft.com/office/drawing/2014/main" xmlns="" id="{2E666B58-286C-4617-B264-0FF2606ED7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98" t="10001" r="23765" b="5833"/>
            <a:stretch/>
          </p:blipFill>
          <p:spPr bwMode="auto">
            <a:xfrm>
              <a:off x="4207669" y="407193"/>
              <a:ext cx="1714500" cy="4329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DF5831E2-7E44-4133-8079-59886BE45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4015" y="1025791"/>
              <a:ext cx="1270986" cy="17459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41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hape 161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Shape 162"/>
          <p:cNvSpPr txBox="1"/>
          <p:nvPr/>
        </p:nvSpPr>
        <p:spPr>
          <a:xfrm>
            <a:off x="7369124" y="4620900"/>
            <a:ext cx="1341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436970" y="500632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Бизнес процессы</a:t>
            </a:r>
          </a:p>
        </p:txBody>
      </p:sp>
      <p:sp>
        <p:nvSpPr>
          <p:cNvPr id="12" name="Shape 160">
            <a:extLst>
              <a:ext uri="{FF2B5EF4-FFF2-40B4-BE49-F238E27FC236}">
                <a16:creationId xmlns:a16="http://schemas.microsoft.com/office/drawing/2014/main" xmlns="" id="{FF5F7328-6015-45AE-827E-6BE8273D46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8075" y="519742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Полилиния 8">
            <a:extLst>
              <a:ext uri="{FF2B5EF4-FFF2-40B4-BE49-F238E27FC236}">
                <a16:creationId xmlns:a16="http://schemas.microsoft.com/office/drawing/2014/main" xmlns="" id="{1364521E-F15B-4DEA-A7E4-7C581C1CF3DC}"/>
              </a:ext>
            </a:extLst>
          </p:cNvPr>
          <p:cNvSpPr/>
          <p:nvPr/>
        </p:nvSpPr>
        <p:spPr>
          <a:xfrm>
            <a:off x="0" y="2200079"/>
            <a:ext cx="9144000" cy="1365516"/>
          </a:xfrm>
          <a:custGeom>
            <a:avLst/>
            <a:gdLst>
              <a:gd name="connsiteX0" fmla="*/ 5256511 w 11436205"/>
              <a:gd name="connsiteY0" fmla="*/ 0 h 2887765"/>
              <a:gd name="connsiteX1" fmla="*/ 27286 w 11436205"/>
              <a:gd name="connsiteY1" fmla="*/ 1400175 h 2887765"/>
              <a:gd name="connsiteX2" fmla="*/ 3513436 w 11436205"/>
              <a:gd name="connsiteY2" fmla="*/ 2828925 h 2887765"/>
              <a:gd name="connsiteX3" fmla="*/ 10161886 w 11436205"/>
              <a:gd name="connsiteY3" fmla="*/ 2457450 h 2887765"/>
              <a:gd name="connsiteX4" fmla="*/ 11047711 w 11436205"/>
              <a:gd name="connsiteY4" fmla="*/ 1028700 h 2887765"/>
              <a:gd name="connsiteX5" fmla="*/ 5589886 w 11436205"/>
              <a:gd name="connsiteY5" fmla="*/ 219075 h 2887765"/>
              <a:gd name="connsiteX6" fmla="*/ 1017886 w 11436205"/>
              <a:gd name="connsiteY6" fmla="*/ 1219200 h 2887765"/>
              <a:gd name="connsiteX7" fmla="*/ 1979911 w 11436205"/>
              <a:gd name="connsiteY7" fmla="*/ 2152650 h 288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6205" h="2887765">
                <a:moveTo>
                  <a:pt x="5256511" y="0"/>
                </a:moveTo>
                <a:cubicBezTo>
                  <a:pt x="2787154" y="464344"/>
                  <a:pt x="317798" y="928688"/>
                  <a:pt x="27286" y="1400175"/>
                </a:cubicBezTo>
                <a:cubicBezTo>
                  <a:pt x="-263226" y="1871662"/>
                  <a:pt x="1824336" y="2652713"/>
                  <a:pt x="3513436" y="2828925"/>
                </a:cubicBezTo>
                <a:cubicBezTo>
                  <a:pt x="5202536" y="3005137"/>
                  <a:pt x="8906174" y="2757487"/>
                  <a:pt x="10161886" y="2457450"/>
                </a:cubicBezTo>
                <a:cubicBezTo>
                  <a:pt x="11417598" y="2157413"/>
                  <a:pt x="11809711" y="1401762"/>
                  <a:pt x="11047711" y="1028700"/>
                </a:cubicBezTo>
                <a:cubicBezTo>
                  <a:pt x="10285711" y="655638"/>
                  <a:pt x="7261523" y="187325"/>
                  <a:pt x="5589886" y="219075"/>
                </a:cubicBezTo>
                <a:cubicBezTo>
                  <a:pt x="3918249" y="250825"/>
                  <a:pt x="1619548" y="896938"/>
                  <a:pt x="1017886" y="1219200"/>
                </a:cubicBezTo>
                <a:cubicBezTo>
                  <a:pt x="416224" y="1541462"/>
                  <a:pt x="1198067" y="1847056"/>
                  <a:pt x="1979911" y="2152650"/>
                </a:cubicBezTo>
              </a:path>
            </a:pathLst>
          </a:custGeom>
          <a:noFill/>
          <a:ln w="5715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0367428-A1AC-43BB-8700-0B4E6C407FA9}"/>
              </a:ext>
            </a:extLst>
          </p:cNvPr>
          <p:cNvSpPr txBox="1"/>
          <p:nvPr/>
        </p:nvSpPr>
        <p:spPr>
          <a:xfrm rot="20633552">
            <a:off x="6476570" y="322785"/>
            <a:ext cx="22512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B050"/>
                </a:solidFill>
                <a:latin typeface="Mistral" panose="03090702030407020403" pitchFamily="66" charset="0"/>
              </a:rPr>
              <a:t>Бизнес-процесс</a:t>
            </a:r>
          </a:p>
        </p:txBody>
      </p:sp>
      <p:cxnSp>
        <p:nvCxnSpPr>
          <p:cNvPr id="13" name="Скругленная соединительная линия 13">
            <a:extLst>
              <a:ext uri="{FF2B5EF4-FFF2-40B4-BE49-F238E27FC236}">
                <a16:creationId xmlns:a16="http://schemas.microsoft.com/office/drawing/2014/main" xmlns="" id="{CB89CECB-D93B-4F49-BD5B-72B57F3E4F5A}"/>
              </a:ext>
            </a:extLst>
          </p:cNvPr>
          <p:cNvCxnSpPr>
            <a:stCxn id="11" idx="1"/>
          </p:cNvCxnSpPr>
          <p:nvPr/>
        </p:nvCxnSpPr>
        <p:spPr>
          <a:xfrm rot="10800000" flipV="1">
            <a:off x="5660495" y="1296797"/>
            <a:ext cx="860265" cy="857766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00B050"/>
            </a:solidFill>
            <a:prstDash val="lg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B2715B2-F3B6-4791-AE89-ABCD1A4B3748}"/>
              </a:ext>
            </a:extLst>
          </p:cNvPr>
          <p:cNvSpPr/>
          <p:nvPr/>
        </p:nvSpPr>
        <p:spPr>
          <a:xfrm>
            <a:off x="1066580" y="2582314"/>
            <a:ext cx="1808560" cy="73541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</a:rPr>
              <a:t>Исходный документ из </a:t>
            </a:r>
            <a:r>
              <a:rPr lang="ru-RU" sz="1400" dirty="0" err="1">
                <a:solidFill>
                  <a:schemeClr val="tx1"/>
                </a:solidFill>
              </a:rPr>
              <a:t>бэк</a:t>
            </a:r>
            <a:r>
              <a:rPr lang="ru-RU" sz="1400" dirty="0">
                <a:solidFill>
                  <a:schemeClr val="tx1"/>
                </a:solidFill>
              </a:rPr>
              <a:t>-офиса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1D5D80EB-2AE3-4C21-B276-2DA365A84DA0}"/>
              </a:ext>
            </a:extLst>
          </p:cNvPr>
          <p:cNvSpPr/>
          <p:nvPr/>
        </p:nvSpPr>
        <p:spPr>
          <a:xfrm>
            <a:off x="3620031" y="2582316"/>
            <a:ext cx="2464493" cy="735413"/>
          </a:xfrm>
          <a:prstGeom prst="rect">
            <a:avLst/>
          </a:prstGeom>
          <a:solidFill>
            <a:srgbClr val="FF51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</a:rPr>
              <a:t> Документ «Магазин 15»</a:t>
            </a:r>
          </a:p>
        </p:txBody>
      </p:sp>
      <p:cxnSp>
        <p:nvCxnSpPr>
          <p:cNvPr id="18" name="Скругленная соединительная линия 15">
            <a:extLst>
              <a:ext uri="{FF2B5EF4-FFF2-40B4-BE49-F238E27FC236}">
                <a16:creationId xmlns:a16="http://schemas.microsoft.com/office/drawing/2014/main" xmlns="" id="{E625B2AD-5602-4059-BEED-5A669F5C853F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>
            <a:off x="2875140" y="2950021"/>
            <a:ext cx="744891" cy="2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3F8B0A86-CC5D-470C-90E3-2349D27FD101}"/>
              </a:ext>
            </a:extLst>
          </p:cNvPr>
          <p:cNvSpPr/>
          <p:nvPr/>
        </p:nvSpPr>
        <p:spPr>
          <a:xfrm>
            <a:off x="6829415" y="2544026"/>
            <a:ext cx="1881309" cy="81199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</a:rPr>
              <a:t>Результирующий документ </a:t>
            </a:r>
            <a:r>
              <a:rPr lang="ru-RU" sz="1400" dirty="0" err="1">
                <a:solidFill>
                  <a:schemeClr val="tx1"/>
                </a:solidFill>
              </a:rPr>
              <a:t>бэк</a:t>
            </a:r>
            <a:r>
              <a:rPr lang="ru-RU" sz="1400" dirty="0">
                <a:solidFill>
                  <a:schemeClr val="tx1"/>
                </a:solidFill>
              </a:rPr>
              <a:t>-офиса</a:t>
            </a:r>
          </a:p>
        </p:txBody>
      </p:sp>
      <p:cxnSp>
        <p:nvCxnSpPr>
          <p:cNvPr id="20" name="Скругленная соединительная линия 33">
            <a:extLst>
              <a:ext uri="{FF2B5EF4-FFF2-40B4-BE49-F238E27FC236}">
                <a16:creationId xmlns:a16="http://schemas.microsoft.com/office/drawing/2014/main" xmlns="" id="{EFD62A18-83E7-4692-895A-631AD25C9FDE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 flipV="1">
            <a:off x="6084524" y="2950022"/>
            <a:ext cx="744891" cy="1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338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Shape 161"/>
          <p:cNvCxnSpPr/>
          <p:nvPr/>
        </p:nvCxnSpPr>
        <p:spPr>
          <a:xfrm>
            <a:off x="1850231" y="4736306"/>
            <a:ext cx="5436300" cy="0"/>
          </a:xfrm>
          <a:prstGeom prst="straightConnector1">
            <a:avLst/>
          </a:prstGeom>
          <a:noFill/>
          <a:ln w="9525" cap="flat" cmpd="sng">
            <a:solidFill>
              <a:srgbClr val="FF514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Shape 162"/>
          <p:cNvSpPr txBox="1"/>
          <p:nvPr/>
        </p:nvSpPr>
        <p:spPr>
          <a:xfrm>
            <a:off x="7369124" y="4620900"/>
            <a:ext cx="1341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FF5142"/>
                </a:solidFill>
                <a:latin typeface="Calibri"/>
                <a:ea typeface="Calibri"/>
                <a:cs typeface="Calibri"/>
                <a:sym typeface="Calibri"/>
              </a:rPr>
              <a:t>www.cleverence.ru</a:t>
            </a:r>
            <a:endParaRPr sz="1100">
              <a:solidFill>
                <a:srgbClr val="FF51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970" y="4649933"/>
            <a:ext cx="1021555" cy="17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436970" y="507776"/>
            <a:ext cx="85428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buClr>
                <a:srgbClr val="3F3F3F"/>
              </a:buClr>
              <a:buSzPts val="3300"/>
            </a:pPr>
            <a:r>
              <a:rPr lang="ru-RU" sz="3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Бизнес процессы</a:t>
            </a:r>
            <a:endParaRPr sz="3300" b="1" dirty="0"/>
          </a:p>
        </p:txBody>
      </p:sp>
      <p:sp>
        <p:nvSpPr>
          <p:cNvPr id="12" name="Shape 160">
            <a:extLst>
              <a:ext uri="{FF2B5EF4-FFF2-40B4-BE49-F238E27FC236}">
                <a16:creationId xmlns:a16="http://schemas.microsoft.com/office/drawing/2014/main" xmlns="" id="{FF5F7328-6015-45AE-827E-6BE8273D46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8075" y="1262700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55600">
              <a:lnSpc>
                <a:spcPct val="100000"/>
              </a:lnSpc>
              <a:spcBef>
                <a:spcPts val="2000"/>
              </a:spcBef>
              <a:buClr>
                <a:srgbClr val="FF5142"/>
              </a:buClr>
              <a:buSzPts val="2000"/>
              <a:buFont typeface="Roboto"/>
              <a:buChar char="●"/>
            </a:pPr>
            <a:r>
              <a:rPr lang="ru-RU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Бизнес процесс приемки в магазине</a:t>
            </a:r>
          </a:p>
          <a:p>
            <a:pPr marL="0" lvl="0" indent="0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" name="Picture 2" descr="http://stimul.kiev.ua/img/materialy_raschety-s-postavshchikami/image043.png">
            <a:extLst>
              <a:ext uri="{FF2B5EF4-FFF2-40B4-BE49-F238E27FC236}">
                <a16:creationId xmlns:a16="http://schemas.microsoft.com/office/drawing/2014/main" xmlns="" id="{46D2F48C-8FA3-449C-8DD4-6CCE1B32B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191" y="2530699"/>
            <a:ext cx="2831343" cy="18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stimul.kiev.ua/img/materialy_raschety-s-postavshchikami/image043.png">
            <a:extLst>
              <a:ext uri="{FF2B5EF4-FFF2-40B4-BE49-F238E27FC236}">
                <a16:creationId xmlns:a16="http://schemas.microsoft.com/office/drawing/2014/main" xmlns="" id="{8DF7ABE3-C8DF-4FEF-9654-FB0E61522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6" y="2530699"/>
            <a:ext cx="2784897" cy="177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20E4794-8F38-403B-AF2E-101074300B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51" r="10789"/>
          <a:stretch/>
        </p:blipFill>
        <p:spPr>
          <a:xfrm>
            <a:off x="3375705" y="2017915"/>
            <a:ext cx="2273754" cy="2718391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BFB0DAD-6483-4BCD-A682-E1E4188C0E31}"/>
              </a:ext>
            </a:extLst>
          </p:cNvPr>
          <p:cNvSpPr/>
          <p:nvPr/>
        </p:nvSpPr>
        <p:spPr>
          <a:xfrm>
            <a:off x="528053" y="3126691"/>
            <a:ext cx="1960984" cy="85040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</a:rPr>
              <a:t>Заказ поставщику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146480BE-5146-4067-95E1-52AA2A75B1FF}"/>
              </a:ext>
            </a:extLst>
          </p:cNvPr>
          <p:cNvSpPr/>
          <p:nvPr/>
        </p:nvSpPr>
        <p:spPr>
          <a:xfrm>
            <a:off x="3232972" y="2541181"/>
            <a:ext cx="2559220" cy="1366994"/>
          </a:xfrm>
          <a:prstGeom prst="rect">
            <a:avLst/>
          </a:prstGeom>
          <a:solidFill>
            <a:srgbClr val="FF51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/>
                </a:solidFill>
              </a:rPr>
              <a:t>Поступление </a:t>
            </a:r>
          </a:p>
          <a:p>
            <a:r>
              <a:rPr lang="ru-RU" sz="1600" dirty="0">
                <a:solidFill>
                  <a:schemeClr val="tx1"/>
                </a:solidFill>
              </a:rPr>
              <a:t>(с контролем кол-ва)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5E69C420-3F91-4BCE-A0AF-54EA8C43C40B}"/>
              </a:ext>
            </a:extLst>
          </p:cNvPr>
          <p:cNvSpPr/>
          <p:nvPr/>
        </p:nvSpPr>
        <p:spPr>
          <a:xfrm>
            <a:off x="6722754" y="3047567"/>
            <a:ext cx="1960984" cy="93895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tx1"/>
                </a:solidFill>
              </a:rPr>
              <a:t>Поступление товаров и услуг</a:t>
            </a:r>
          </a:p>
        </p:txBody>
      </p:sp>
      <p:cxnSp>
        <p:nvCxnSpPr>
          <p:cNvPr id="25" name="Скругленная соединительная линия 15">
            <a:extLst>
              <a:ext uri="{FF2B5EF4-FFF2-40B4-BE49-F238E27FC236}">
                <a16:creationId xmlns:a16="http://schemas.microsoft.com/office/drawing/2014/main" xmlns="" id="{D8AA0795-37BB-4700-8019-CC08FE381AB4}"/>
              </a:ext>
            </a:extLst>
          </p:cNvPr>
          <p:cNvCxnSpPr>
            <a:cxnSpLocks/>
            <a:stCxn id="22" idx="3"/>
            <a:endCxn id="23" idx="1"/>
          </p:cNvCxnSpPr>
          <p:nvPr/>
        </p:nvCxnSpPr>
        <p:spPr>
          <a:xfrm flipV="1">
            <a:off x="2489037" y="3224678"/>
            <a:ext cx="743935" cy="327216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33">
            <a:extLst>
              <a:ext uri="{FF2B5EF4-FFF2-40B4-BE49-F238E27FC236}">
                <a16:creationId xmlns:a16="http://schemas.microsoft.com/office/drawing/2014/main" xmlns="" id="{368E0542-F012-4168-B744-ACDD149BD69A}"/>
              </a:ext>
            </a:extLst>
          </p:cNvPr>
          <p:cNvCxnSpPr>
            <a:cxnSpLocks/>
            <a:stCxn id="24" idx="1"/>
            <a:endCxn id="23" idx="3"/>
          </p:cNvCxnSpPr>
          <p:nvPr/>
        </p:nvCxnSpPr>
        <p:spPr>
          <a:xfrm rot="10800000">
            <a:off x="5792192" y="3224679"/>
            <a:ext cx="930562" cy="292367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6519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Метрополия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1317</TotalTime>
  <Words>367</Words>
  <Application>Microsoft Office PowerPoint</Application>
  <PresentationFormat>Экран (16:9)</PresentationFormat>
  <Paragraphs>141</Paragraphs>
  <Slides>25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Roboto</vt:lpstr>
      <vt:lpstr>Mistral</vt:lpstr>
      <vt:lpstr>Candara</vt:lpstr>
      <vt:lpstr>Calibri</vt:lpstr>
      <vt:lpstr>Тема1</vt:lpstr>
      <vt:lpstr>Презентация PowerPoint</vt:lpstr>
      <vt:lpstr>Коробочные продукты</vt:lpstr>
      <vt:lpstr>Магазин 15</vt:lpstr>
      <vt:lpstr>Операции на ТСД</vt:lpstr>
      <vt:lpstr>Операции на ТСД</vt:lpstr>
      <vt:lpstr>Операции на ТСД</vt:lpstr>
      <vt:lpstr>Операции на ТСД</vt:lpstr>
      <vt:lpstr>Бизнес процессы</vt:lpstr>
      <vt:lpstr>Бизнес процессы</vt:lpstr>
      <vt:lpstr>Бизнес процессы</vt:lpstr>
      <vt:lpstr>Бизнес процессы</vt:lpstr>
      <vt:lpstr>Интеграция с 1С</vt:lpstr>
      <vt:lpstr>Интеграция от </vt:lpstr>
      <vt:lpstr>Поддержка ТСД</vt:lpstr>
      <vt:lpstr>Обмен с ТСД</vt:lpstr>
      <vt:lpstr>Обмен с ТСД</vt:lpstr>
      <vt:lpstr>Успешные внедрения</vt:lpstr>
      <vt:lpstr>Коллективная работа</vt:lpstr>
      <vt:lpstr>Всё учтено</vt:lpstr>
      <vt:lpstr>Склад 15</vt:lpstr>
      <vt:lpstr>Складские операции</vt:lpstr>
      <vt:lpstr>Интеграция с 1С</vt:lpstr>
      <vt:lpstr>Лицензирование</vt:lpstr>
      <vt:lpstr>Коробочные продукты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Коробочные продукты </dc:title>
  <cp:lastModifiedBy>Никита Григорьев</cp:lastModifiedBy>
  <cp:revision>43</cp:revision>
  <dcterms:modified xsi:type="dcterms:W3CDTF">2018-05-23T18:31:36Z</dcterms:modified>
</cp:coreProperties>
</file>